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handoutMasterIdLst>
    <p:handoutMasterId r:id="rId100"/>
  </p:handoutMasterIdLst>
  <p:sldIdLst>
    <p:sldId id="339" r:id="rId2"/>
    <p:sldId id="795" r:id="rId3"/>
    <p:sldId id="860" r:id="rId4"/>
    <p:sldId id="861" r:id="rId5"/>
    <p:sldId id="862" r:id="rId6"/>
    <p:sldId id="863" r:id="rId7"/>
    <p:sldId id="937" r:id="rId8"/>
    <p:sldId id="939" r:id="rId9"/>
    <p:sldId id="864" r:id="rId10"/>
    <p:sldId id="938" r:id="rId11"/>
    <p:sldId id="865" r:id="rId12"/>
    <p:sldId id="866" r:id="rId13"/>
    <p:sldId id="867" r:id="rId14"/>
    <p:sldId id="868" r:id="rId15"/>
    <p:sldId id="869" r:id="rId16"/>
    <p:sldId id="871" r:id="rId17"/>
    <p:sldId id="870" r:id="rId18"/>
    <p:sldId id="873" r:id="rId19"/>
    <p:sldId id="874" r:id="rId20"/>
    <p:sldId id="872" r:id="rId21"/>
    <p:sldId id="876" r:id="rId22"/>
    <p:sldId id="879" r:id="rId23"/>
    <p:sldId id="903" r:id="rId24"/>
    <p:sldId id="904" r:id="rId25"/>
    <p:sldId id="905" r:id="rId26"/>
    <p:sldId id="924" r:id="rId27"/>
    <p:sldId id="925" r:id="rId28"/>
    <p:sldId id="926" r:id="rId29"/>
    <p:sldId id="877" r:id="rId30"/>
    <p:sldId id="878" r:id="rId31"/>
    <p:sldId id="906" r:id="rId32"/>
    <p:sldId id="907" r:id="rId33"/>
    <p:sldId id="908" r:id="rId34"/>
    <p:sldId id="948" r:id="rId35"/>
    <p:sldId id="909" r:id="rId36"/>
    <p:sldId id="949" r:id="rId37"/>
    <p:sldId id="912" r:id="rId38"/>
    <p:sldId id="950" r:id="rId39"/>
    <p:sldId id="910" r:id="rId40"/>
    <p:sldId id="940" r:id="rId41"/>
    <p:sldId id="941" r:id="rId42"/>
    <p:sldId id="936" r:id="rId43"/>
    <p:sldId id="882" r:id="rId44"/>
    <p:sldId id="883" r:id="rId45"/>
    <p:sldId id="946" r:id="rId46"/>
    <p:sldId id="896" r:id="rId47"/>
    <p:sldId id="897" r:id="rId48"/>
    <p:sldId id="884" r:id="rId49"/>
    <p:sldId id="885" r:id="rId50"/>
    <p:sldId id="900" r:id="rId51"/>
    <p:sldId id="951" r:id="rId52"/>
    <p:sldId id="952" r:id="rId53"/>
    <p:sldId id="954" r:id="rId54"/>
    <p:sldId id="955" r:id="rId55"/>
    <p:sldId id="956" r:id="rId56"/>
    <p:sldId id="957" r:id="rId57"/>
    <p:sldId id="959" r:id="rId58"/>
    <p:sldId id="960" r:id="rId59"/>
    <p:sldId id="961" r:id="rId60"/>
    <p:sldId id="958" r:id="rId61"/>
    <p:sldId id="962" r:id="rId62"/>
    <p:sldId id="886" r:id="rId63"/>
    <p:sldId id="898" r:id="rId64"/>
    <p:sldId id="964" r:id="rId65"/>
    <p:sldId id="887" r:id="rId66"/>
    <p:sldId id="888" r:id="rId67"/>
    <p:sldId id="967" r:id="rId68"/>
    <p:sldId id="966" r:id="rId69"/>
    <p:sldId id="969" r:id="rId70"/>
    <p:sldId id="970" r:id="rId71"/>
    <p:sldId id="985" r:id="rId72"/>
    <p:sldId id="986" r:id="rId73"/>
    <p:sldId id="987" r:id="rId74"/>
    <p:sldId id="971" r:id="rId75"/>
    <p:sldId id="972" r:id="rId76"/>
    <p:sldId id="889" r:id="rId77"/>
    <p:sldId id="988" r:id="rId78"/>
    <p:sldId id="891" r:id="rId79"/>
    <p:sldId id="892" r:id="rId80"/>
    <p:sldId id="893" r:id="rId81"/>
    <p:sldId id="895" r:id="rId82"/>
    <p:sldId id="915" r:id="rId83"/>
    <p:sldId id="976" r:id="rId84"/>
    <p:sldId id="979" r:id="rId85"/>
    <p:sldId id="977" r:id="rId86"/>
    <p:sldId id="978" r:id="rId87"/>
    <p:sldId id="980" r:id="rId88"/>
    <p:sldId id="981" r:id="rId89"/>
    <p:sldId id="982" r:id="rId90"/>
    <p:sldId id="983" r:id="rId91"/>
    <p:sldId id="984" r:id="rId92"/>
    <p:sldId id="930" r:id="rId93"/>
    <p:sldId id="933" r:id="rId94"/>
    <p:sldId id="934" r:id="rId95"/>
    <p:sldId id="932" r:id="rId96"/>
    <p:sldId id="931" r:id="rId97"/>
    <p:sldId id="93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80" autoAdjust="0"/>
  </p:normalViewPr>
  <p:slideViewPr>
    <p:cSldViewPr>
      <p:cViewPr varScale="1">
        <p:scale>
          <a:sx n="80" d="100"/>
          <a:sy n="80" d="100"/>
        </p:scale>
        <p:origin x="58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9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5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7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5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82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77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5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74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89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8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98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82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85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3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79255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 [Project]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2348880"/>
            <a:ext cx="6155327" cy="4159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1474208" y="3034707"/>
            <a:ext cx="473800" cy="331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 </a:t>
            </a:r>
            <a:r>
              <a:rPr lang="en-US" altLang="ko-KR" dirty="0" smtClean="0">
                <a:sym typeface="Wingdings" panose="05000000000000000000" pitchFamily="2" charset="2"/>
              </a:rPr>
              <a:t>Tool Windows Bars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[View][Appearance][Tool Windows Bars]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on/off </a:t>
            </a:r>
            <a:r>
              <a:rPr lang="ko-KR" altLang="en-US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[Ctrl][Tab]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[Terminal]</a:t>
            </a:r>
            <a:r>
              <a:rPr lang="ko-KR" altLang="en-US" dirty="0" smtClean="0">
                <a:sym typeface="Wingdings" panose="05000000000000000000" pitchFamily="2" charset="2"/>
              </a:rPr>
              <a:t>로 가서 콘솔 창을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			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3" y="1822394"/>
            <a:ext cx="4222330" cy="464858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147482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60096" y="5805264"/>
            <a:ext cx="864096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" y="4175036"/>
            <a:ext cx="4397121" cy="23776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5360" y="4446694"/>
            <a:ext cx="3168352" cy="21506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줄 번호가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MainAcitivity.java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97" y="3414939"/>
            <a:ext cx="7556951" cy="3295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35561" y="3861048"/>
            <a:ext cx="3960440" cy="216024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35561" y="4717296"/>
            <a:ext cx="2736304" cy="403439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75920" y="4717296"/>
            <a:ext cx="981089" cy="53830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42226" y="3287052"/>
            <a:ext cx="1950297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여기  빨간 느낌표와 줄에 커서를 올려보세요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20336" y="4149080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2542" y="4725144"/>
            <a:ext cx="42189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 rot="5400000">
            <a:off x="9136545" y="3743399"/>
            <a:ext cx="600418" cy="210945"/>
          </a:xfrm>
          <a:prstGeom prst="bentConnector3">
            <a:avLst>
              <a:gd name="adj1" fmla="val -184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2"/>
            <a:endCxn id="17" idx="3"/>
          </p:cNvCxnSpPr>
          <p:nvPr/>
        </p:nvCxnSpPr>
        <p:spPr>
          <a:xfrm rot="5400000">
            <a:off x="9703458" y="4091247"/>
            <a:ext cx="1094892" cy="532943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하단에 </a:t>
            </a:r>
            <a:r>
              <a:rPr lang="en-US" altLang="ko-KR" dirty="0" smtClean="0">
                <a:sym typeface="Wingdings" panose="05000000000000000000" pitchFamily="2" charset="2"/>
              </a:rPr>
              <a:t>[Build]</a:t>
            </a:r>
            <a:r>
              <a:rPr lang="ko-KR" altLang="en-US" dirty="0" smtClean="0">
                <a:sym typeface="Wingdings" panose="05000000000000000000" pitchFamily="2" charset="2"/>
              </a:rPr>
              <a:t>탭을 눌러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창을 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b="1" dirty="0">
                <a:sym typeface="Wingdings" panose="05000000000000000000" pitchFamily="2" charset="2"/>
              </a:rPr>
              <a:t>Sync Project with Gradle </a:t>
            </a:r>
            <a:r>
              <a:rPr lang="en-US" altLang="ko-KR" b="1" dirty="0" smtClean="0">
                <a:sym typeface="Wingdings" panose="05000000000000000000" pitchFamily="2" charset="2"/>
              </a:rPr>
              <a:t>Files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소스 파일을 컴파일하고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</a:t>
            </a:r>
            <a:r>
              <a:rPr lang="en-US" altLang="ko-KR" dirty="0" smtClean="0">
                <a:sym typeface="Wingdings" panose="05000000000000000000" pitchFamily="2" charset="2"/>
              </a:rPr>
              <a:t>Build</a:t>
            </a:r>
            <a:r>
              <a:rPr lang="ko-KR" altLang="en-US" dirty="0" smtClean="0">
                <a:sym typeface="Wingdings" panose="05000000000000000000" pitchFamily="2" charset="2"/>
              </a:rPr>
              <a:t>하는 과정을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오류가 없기를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204864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7" y="4774261"/>
            <a:ext cx="5814564" cy="172226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36160" y="6021287"/>
            <a:ext cx="864096" cy="475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9836" y="4941167"/>
            <a:ext cx="620139" cy="2880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&lt;Ctrl&gt;&lt;Q&gt;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&lt;Ctrl&gt;&lt;P&gt;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</a:t>
            </a:r>
            <a:r>
              <a:rPr lang="ko-KR" altLang="en-US" b="1" dirty="0" smtClean="0"/>
              <a:t>화면</a:t>
            </a:r>
            <a:r>
              <a:rPr lang="ko-KR" altLang="en-US" dirty="0" smtClean="0"/>
              <a:t>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>
                <a:solidFill>
                  <a:srgbClr val="C00000"/>
                </a:solidFill>
              </a:rPr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Always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666621"/>
            <a:ext cx="5921253" cy="2911092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6756978" y="5517232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6744072" y="5229200"/>
            <a:ext cx="325360" cy="1949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하늘색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781545"/>
            <a:ext cx="6111770" cy="2705334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749644" y="433624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780476" y="409020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392" y="4602408"/>
            <a:ext cx="2024354" cy="33876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화면을 다음과 같이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4" y="2381703"/>
            <a:ext cx="8466554" cy="417612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519936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991053" y="281474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69683" y="3140968"/>
            <a:ext cx="2202781" cy="360040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b="1" dirty="0">
                <a:sym typeface="Wingdings" panose="05000000000000000000" pitchFamily="2" charset="2"/>
              </a:rPr>
              <a:t>Hu012HelloButton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프로젝트의 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99656" y="2852936"/>
            <a:ext cx="5904656" cy="3643594"/>
            <a:chOff x="2207568" y="2382568"/>
            <a:chExt cx="6696744" cy="41139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382568"/>
              <a:ext cx="6696744" cy="4113962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8328248" y="243475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27848" y="263691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071664" y="4797152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16200000">
            <a:off x="5482152" y="180512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632504" y="211369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143671" y="2420888"/>
            <a:ext cx="7128793" cy="4156632"/>
            <a:chOff x="2495601" y="1988841"/>
            <a:chExt cx="7776864" cy="458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1" y="1988841"/>
              <a:ext cx="7776864" cy="4588679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4007768" y="2598847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932204" y="5918043"/>
              <a:ext cx="396044" cy="43204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Hard-coded 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@color/white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285" y="1884671"/>
            <a:ext cx="2722715" cy="469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" y="2164180"/>
            <a:ext cx="5538091" cy="4332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3792" y="4509120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3792" y="5085184"/>
            <a:ext cx="2448272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이란 </a:t>
            </a:r>
            <a:r>
              <a:rPr lang="ko-KR" altLang="en-US" dirty="0">
                <a:sym typeface="Wingdings" panose="05000000000000000000" pitchFamily="2" charset="2"/>
              </a:rPr>
              <a:t>안드로이드 화면을 구성하는 </a:t>
            </a:r>
            <a:r>
              <a:rPr lang="ko-KR" altLang="en-US" dirty="0" smtClean="0">
                <a:sym typeface="Wingdings" panose="05000000000000000000" pitchFamily="2" charset="2"/>
              </a:rPr>
              <a:t>요소들입니다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ko-KR" altLang="en-US" dirty="0">
                <a:sym typeface="Wingdings" panose="05000000000000000000" pitchFamily="2" charset="2"/>
              </a:rPr>
              <a:t>컨트롤과 위젯을 뷰</a:t>
            </a:r>
            <a:r>
              <a:rPr lang="en-US" altLang="ko-KR" dirty="0">
                <a:sym typeface="Wingdings" panose="05000000000000000000" pitchFamily="2" charset="2"/>
              </a:rPr>
              <a:t>(View)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하며 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이미지가 이에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이들은 모두 </a:t>
            </a:r>
            <a:r>
              <a:rPr lang="en-US" altLang="ko-KR" dirty="0">
                <a:sym typeface="Wingdings" panose="05000000000000000000" pitchFamily="2" charset="2"/>
              </a:rPr>
              <a:t>View</a:t>
            </a:r>
            <a:r>
              <a:rPr lang="ko-KR" altLang="en-US" dirty="0">
                <a:sym typeface="Wingdings" panose="05000000000000000000" pitchFamily="2" charset="2"/>
              </a:rPr>
              <a:t>클래스로부터 상속되어 크게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가지로 나뉜다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위젯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에디트</a:t>
            </a:r>
            <a:r>
              <a:rPr lang="ko-KR" altLang="en-US" dirty="0">
                <a:sym typeface="Wingdings" panose="05000000000000000000" pitchFamily="2" charset="2"/>
              </a:rPr>
              <a:t> 텍스트 등이 위젯이라 하며 </a:t>
            </a:r>
            <a:r>
              <a:rPr lang="ko-KR" altLang="en-US" dirty="0" err="1">
                <a:sym typeface="Wingdings" panose="05000000000000000000" pitchFamily="2" charset="2"/>
              </a:rPr>
              <a:t>컨트롤이라고도</a:t>
            </a:r>
            <a:r>
              <a:rPr lang="ko-KR" altLang="en-US" dirty="0">
                <a:sym typeface="Wingdings" panose="05000000000000000000" pitchFamily="2" charset="2"/>
              </a:rPr>
              <a:t>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뷰그룹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직접적으로 보이지 않으며 뷰를 담는 컨테이너 역할을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보이지 않는 부분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</a:t>
            </a:r>
            <a:r>
              <a:rPr lang="en-US" altLang="ko-KR" dirty="0" smtClean="0">
                <a:sym typeface="Wingdings" panose="05000000000000000000" pitchFamily="2" charset="2"/>
              </a:rPr>
              <a:t>, ...)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60500" y="3345146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75915" y="4090548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0414" y="5268434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91069" y="6156012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3704" y="5268434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36757" y="6156012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9543965" y="3714478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898338" y="5610370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8390564" y="5637766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8562987" y="4287457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816875" y="4186970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[</a:t>
            </a:r>
            <a:r>
              <a:rPr lang="en-US" altLang="ko-KR" b="1" dirty="0" smtClean="0">
                <a:solidFill>
                  <a:srgbClr val="C00000"/>
                </a:solidFill>
              </a:rPr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클릭해서 새 프로젝트를 시작하십시오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631345"/>
            <a:ext cx="2749117" cy="303849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9104" y="3140968"/>
            <a:ext cx="4274749" cy="2698058"/>
            <a:chOff x="453099" y="3323230"/>
            <a:chExt cx="4274749" cy="26980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5720" y="5661248"/>
              <a:ext cx="648072" cy="36004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852524" y="6486450"/>
            <a:ext cx="1539620" cy="2549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71609" y="3140968"/>
            <a:ext cx="4274749" cy="2638866"/>
            <a:chOff x="453099" y="3323230"/>
            <a:chExt cx="4274749" cy="26388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9" y="3323230"/>
              <a:ext cx="4274749" cy="263886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2581034" y="4547366"/>
              <a:ext cx="1120992" cy="2880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ko-KR" altLang="en-US" dirty="0" smtClean="0">
                <a:sym typeface="Wingdings" panose="05000000000000000000" pitchFamily="2" charset="2"/>
              </a:rPr>
              <a:t>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err="1" smtClean="0">
                <a:sym typeface="Wingdings" panose="05000000000000000000" pitchFamily="2" charset="2"/>
              </a:rPr>
              <a:t>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02" y="1932226"/>
            <a:ext cx="7788315" cy="458763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8616280" y="192639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버튼 크기 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</a:t>
            </a:r>
            <a:r>
              <a:rPr lang="ko-KR" altLang="en-US" sz="1600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sz="1600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숫자로 크기 지정 </a:t>
            </a:r>
            <a:r>
              <a:rPr lang="en-US" altLang="ko-KR" sz="1600" dirty="0" smtClean="0">
                <a:sym typeface="Wingdings" panose="05000000000000000000" pitchFamily="2" charset="2"/>
              </a:rPr>
              <a:t>– </a:t>
            </a:r>
            <a:r>
              <a:rPr lang="ko-KR" altLang="en-US" sz="1600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214" y="1484784"/>
            <a:ext cx="6579004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app:layout_constraintHorizontal_bias="0.498"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app:layout_constraintVertical_bias="0.499"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35" y="1473136"/>
            <a:ext cx="3200677" cy="43437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27448" y="2060848"/>
            <a:ext cx="4608512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32304" y="3923477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8" idx="3"/>
            <a:endCxn id="12" idx="1"/>
          </p:cNvCxnSpPr>
          <p:nvPr/>
        </p:nvCxnSpPr>
        <p:spPr>
          <a:xfrm>
            <a:off x="5735960" y="2276872"/>
            <a:ext cx="3096344" cy="186262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android:text="@string/greet"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2" y="1966537"/>
            <a:ext cx="2705334" cy="407705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066100" y="4149080"/>
            <a:ext cx="237626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>
            <a:off x="5663952" y="2852936"/>
            <a:ext cx="3402148" cy="1512168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ko-KR" altLang="en-US" b="1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parent</a:t>
            </a:r>
            <a:r>
              <a:rPr lang="ko-KR" altLang="en-US" b="1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id/button2"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fr-FR" altLang="ko-KR" sz="1600" dirty="0">
                <a:latin typeface="Consolas" panose="020B0609020204030204" pitchFamily="49" charset="0"/>
              </a:rPr>
              <a:t>android:text="@string/greet"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android:textColor="@color/white"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      android:textSize="24sp"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06" y="2189182"/>
            <a:ext cx="2963800" cy="413039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>
            <a:off x="5663952" y="3068960"/>
            <a:ext cx="3816424" cy="1224136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다음과 같이 다양한 레이아웃을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</a:p>
          <a:p>
            <a:pPr lvl="2"/>
            <a:r>
              <a:rPr lang="ko-KR" altLang="en-US" dirty="0" smtClean="0"/>
              <a:t>세로 </a:t>
            </a:r>
            <a:r>
              <a:rPr lang="ko-KR" altLang="en-US" dirty="0"/>
              <a:t>또는 가로의 단일 방향으로 모든 하위 요소를 정렬하는 뷰 그룹이다</a:t>
            </a:r>
            <a:r>
              <a:rPr lang="en-US" altLang="ko-KR" dirty="0"/>
              <a:t>. </a:t>
            </a:r>
            <a:r>
              <a:rPr lang="ko-KR" altLang="en-US" dirty="0"/>
              <a:t>뷰 객체들은 위치가 중복되지않는다</a:t>
            </a:r>
            <a:r>
              <a:rPr lang="en-US" altLang="ko-KR" dirty="0" smtClean="0"/>
              <a:t>.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ko-KR" altLang="en-US" dirty="0"/>
              <a:t>자식 뷰 또는 부모 뷰 간의 관계에 따라 배치를 적용하는 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FrameLayout</a:t>
            </a:r>
          </a:p>
          <a:p>
            <a:pPr lvl="2"/>
            <a:r>
              <a:rPr lang="ko-KR" altLang="en-US" dirty="0"/>
              <a:t>여러 개의 뷰를 중첩으로 배치하고 그중 하나를 레이아웃의 전면에 표시할 때 사용하는 레이아웃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TableLayout</a:t>
            </a:r>
          </a:p>
          <a:p>
            <a:pPr lvl="2"/>
            <a:r>
              <a:rPr lang="ko-KR" altLang="en-US" dirty="0"/>
              <a:t>행과 열로 이루어진 표 형태의 구조를 가진 레이아웃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</a:p>
          <a:p>
            <a:pPr lvl="2"/>
            <a:r>
              <a:rPr lang="ko-KR" altLang="en-US" dirty="0"/>
              <a:t>뷰 위젯의 위치와 크기를 유연하게 조절할 수 있게 만들어주는 레이아웃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상대적 위치 관계에 따른 배치</a:t>
            </a:r>
            <a:r>
              <a:rPr lang="en-US" altLang="ko-KR" dirty="0"/>
              <a:t>" </a:t>
            </a:r>
            <a:r>
              <a:rPr lang="ko-KR" altLang="en-US" dirty="0"/>
              <a:t>특성에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가 가진 장점</a:t>
            </a:r>
            <a:r>
              <a:rPr lang="en-US" altLang="ko-KR" dirty="0"/>
              <a:t>"</a:t>
            </a:r>
            <a:r>
              <a:rPr lang="ko-KR" altLang="en-US" dirty="0"/>
              <a:t>을 적용하고</a:t>
            </a:r>
            <a:r>
              <a:rPr lang="en-US" altLang="ko-KR" dirty="0"/>
              <a:t>, </a:t>
            </a:r>
            <a:r>
              <a:rPr lang="ko-KR" altLang="en-US" b="1" dirty="0"/>
              <a:t>체인</a:t>
            </a:r>
            <a:r>
              <a:rPr lang="en-US" altLang="ko-KR" b="1" dirty="0"/>
              <a:t>(chain) </a:t>
            </a:r>
            <a:r>
              <a:rPr lang="ko-KR" altLang="en-US" b="1" dirty="0"/>
              <a:t>사용으로 다른 레이아웃 없이 </a:t>
            </a:r>
            <a:r>
              <a:rPr lang="en-US" altLang="ko-KR" b="1" dirty="0"/>
              <a:t>"</a:t>
            </a:r>
            <a:r>
              <a:rPr lang="ko-KR" altLang="en-US" b="1" dirty="0"/>
              <a:t>요소들을 그룹화</a:t>
            </a:r>
            <a:r>
              <a:rPr lang="en-US" altLang="ko-KR" b="1" dirty="0"/>
              <a:t>"</a:t>
            </a:r>
            <a:r>
              <a:rPr lang="ko-KR" altLang="en-US" b="1" dirty="0"/>
              <a:t>가 가능하다</a:t>
            </a:r>
            <a:r>
              <a:rPr lang="en-US" altLang="ko-KR" b="1" dirty="0"/>
              <a:t>.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만 소개하고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레이아웃들은 다 같이 다음 장에서 다룹니다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54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자동 </a:t>
            </a:r>
            <a:r>
              <a:rPr lang="ko-KR" altLang="en-US" dirty="0" smtClean="0">
                <a:sym typeface="Wingdings" panose="05000000000000000000" pitchFamily="2" charset="2"/>
              </a:rPr>
              <a:t>설정되지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9" y="2282520"/>
            <a:ext cx="6876725" cy="4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코드에 사용된 용어들을 이해하는 것이 중요합니다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2357" y="4941168"/>
            <a:ext cx="3411915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13913" y="3391654"/>
            <a:ext cx="4181863" cy="2598751"/>
            <a:chOff x="713913" y="3391654"/>
            <a:chExt cx="4181863" cy="259875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76" y="3694960"/>
              <a:ext cx="1615580" cy="9019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576" y="5053064"/>
              <a:ext cx="1615580" cy="9373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13913" y="398371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Left/</a:t>
              </a:r>
              <a:r>
                <a:rPr lang="en-US" altLang="ko-KR" sz="1400" b="1" dirty="0"/>
                <a:t>Start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6682" y="3981222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</a:rPr>
                <a:t>Right/</a:t>
              </a:r>
              <a:r>
                <a:rPr lang="en-US" altLang="ko-KR" sz="1400" b="1" dirty="0"/>
                <a:t>End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41610" y="339165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Top</a:t>
              </a:r>
              <a:endParaRPr lang="en-US" altLang="ko-KR" sz="1400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80963" y="4552734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/>
                <a:t>Bottom</a:t>
              </a:r>
              <a:endParaRPr lang="en-US" altLang="ko-KR" sz="14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2404" y="4288999"/>
              <a:ext cx="826396" cy="2637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724506" y="4437424"/>
              <a:ext cx="910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Baseline</a:t>
              </a:r>
              <a:endParaRPr lang="en-US" altLang="ko-KR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595420" y="5367845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/>
                <a:t>Anchor Point</a:t>
              </a:r>
              <a:endParaRPr lang="en-US" altLang="ko-KR" sz="1400" b="1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161262" y="5521734"/>
              <a:ext cx="432048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2505209" y="5521733"/>
              <a:ext cx="1090211" cy="32025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2505209" y="5175378"/>
              <a:ext cx="1088101" cy="3463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</a:t>
            </a:r>
            <a:r>
              <a:rPr lang="ko-KR" altLang="en-US" b="1" dirty="0">
                <a:sym typeface="Wingdings" panose="05000000000000000000" pitchFamily="2" charset="2"/>
              </a:rPr>
              <a:t>연결점</a:t>
            </a:r>
            <a:r>
              <a:rPr lang="en-US" altLang="ko-KR" b="1" dirty="0">
                <a:sym typeface="Wingdings" panose="05000000000000000000" pitchFamily="2" charset="2"/>
              </a:rPr>
              <a:t>(Anchor point)</a:t>
            </a:r>
            <a:r>
              <a:rPr lang="ko-KR" altLang="en-US" b="1" dirty="0">
                <a:sym typeface="Wingdings" panose="05000000000000000000" pitchFamily="2" charset="2"/>
              </a:rPr>
              <a:t>과 타깃</a:t>
            </a:r>
            <a:r>
              <a:rPr lang="en-US" altLang="ko-KR" b="1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b="1" dirty="0">
                <a:sym typeface="Wingdings" panose="05000000000000000000" pitchFamily="2" charset="2"/>
              </a:rPr>
              <a:t>Targets: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</a:t>
            </a:r>
            <a:r>
              <a:rPr lang="ko-KR" altLang="en-US" b="1" dirty="0">
                <a:sym typeface="Wingdings" panose="05000000000000000000" pitchFamily="2" charset="2"/>
              </a:rPr>
              <a:t>부모 레이아웃</a:t>
            </a:r>
            <a:r>
              <a:rPr lang="ko-KR" altLang="en-US" dirty="0">
                <a:sym typeface="Wingdings" panose="05000000000000000000" pitchFamily="2" charset="2"/>
              </a:rPr>
              <a:t>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b="1" dirty="0" smtClean="0">
                <a:sym typeface="Wingdings" panose="05000000000000000000" pitchFamily="2" charset="2"/>
              </a:rPr>
              <a:t>경계선은 </a:t>
            </a:r>
            <a:r>
              <a:rPr lang="en-US" altLang="ko-KR" b="1" dirty="0">
                <a:sym typeface="Wingdings" panose="05000000000000000000" pitchFamily="2" charset="2"/>
              </a:rPr>
              <a:t>Target</a:t>
            </a:r>
            <a:r>
              <a:rPr lang="ko-KR" altLang="en-US" b="1" dirty="0">
                <a:sym typeface="Wingdings" panose="05000000000000000000" pitchFamily="2" charset="2"/>
              </a:rPr>
              <a:t>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4733" y="5369444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Target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1" y="3631300"/>
            <a:ext cx="1729890" cy="30711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4733" y="4167594"/>
            <a:ext cx="2534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연결점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Anchor </a:t>
            </a:r>
            <a:r>
              <a:rPr lang="en-US" altLang="ko-KR" sz="1400" b="1" dirty="0" smtClean="0"/>
              <a:t>point)</a:t>
            </a:r>
            <a:endParaRPr lang="en-US" altLang="ko-KR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9397" y="4339953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1"/>
            <a:endCxn id="9" idx="3"/>
          </p:cNvCxnSpPr>
          <p:nvPr/>
        </p:nvCxnSpPr>
        <p:spPr>
          <a:xfrm flipH="1" flipV="1">
            <a:off x="2343171" y="5166863"/>
            <a:ext cx="271562" cy="356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613281" y="5424209"/>
            <a:ext cx="2001452" cy="99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1"/>
          </p:cNvCxnSpPr>
          <p:nvPr/>
        </p:nvCxnSpPr>
        <p:spPr>
          <a:xfrm flipH="1">
            <a:off x="2063552" y="5523333"/>
            <a:ext cx="551181" cy="951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2(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app: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layout_constraintBottom_toBottomOf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이것은 무슨 의미일까요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[@+id/button] Bottom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constraint(</a:t>
            </a:r>
            <a:r>
              <a:rPr lang="ko-KR" altLang="en-US" dirty="0" smtClean="0">
                <a:sym typeface="Wingdings" panose="05000000000000000000" pitchFamily="2" charset="2"/>
              </a:rPr>
              <a:t>제약조건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줄 것인데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그것은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right</a:t>
            </a:r>
            <a:r>
              <a:rPr lang="ko-KR" altLang="en-US" dirty="0" smtClean="0">
                <a:sym typeface="Wingdings" panose="05000000000000000000" pitchFamily="2" charset="2"/>
              </a:rPr>
              <a:t>이라는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parent 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아래쪽에 배치하라는 뜻입니다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조건도 만족해야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3" y="2204864"/>
            <a:ext cx="6563149" cy="41349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015881" y="4941168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92344" y="1753071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Parent</a:t>
            </a:r>
            <a:endParaRPr lang="en-US" altLang="ko-KR" sz="1400" b="1" dirty="0"/>
          </a:p>
        </p:txBody>
      </p:sp>
      <p:cxnSp>
        <p:nvCxnSpPr>
          <p:cNvPr id="33" name="직선 화살표 연결선 32"/>
          <p:cNvCxnSpPr>
            <a:endCxn id="31" idx="2"/>
          </p:cNvCxnSpPr>
          <p:nvPr/>
        </p:nvCxnSpPr>
        <p:spPr>
          <a:xfrm flipH="1" flipV="1">
            <a:off x="9570012" y="2060848"/>
            <a:ext cx="270404" cy="1224136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1" idx="2"/>
          </p:cNvCxnSpPr>
          <p:nvPr/>
        </p:nvCxnSpPr>
        <p:spPr>
          <a:xfrm>
            <a:off x="9570012" y="2060848"/>
            <a:ext cx="1062492" cy="148469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1" idx="2"/>
          </p:cNvCxnSpPr>
          <p:nvPr/>
        </p:nvCxnSpPr>
        <p:spPr>
          <a:xfrm flipV="1">
            <a:off x="9264352" y="2060848"/>
            <a:ext cx="305660" cy="163411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015881" y="4389031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5881" y="5493304"/>
            <a:ext cx="3528392" cy="3119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7294" y="3171740"/>
            <a:ext cx="394851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app:layout_constraintHorizontal_bias="0.75"</a:t>
            </a:r>
          </a:p>
          <a:p>
            <a:r>
              <a:rPr lang="en-US" altLang="ko-KR" sz="1400" dirty="0" smtClean="0"/>
              <a:t>app:layout_constraintVertical_bias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0.25"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0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Attributes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화면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버튼을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Create New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</a:t>
            </a:r>
            <a:r>
              <a:rPr lang="en-US" altLang="ko-KR" dirty="0" smtClean="0">
                <a:sym typeface="Wingdings" panose="05000000000000000000" pitchFamily="2" charset="2"/>
              </a:rPr>
              <a:t>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5" y="3263215"/>
            <a:ext cx="4615497" cy="3228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0096" y="3666621"/>
            <a:ext cx="1584176" cy="2664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56240" y="4592907"/>
            <a:ext cx="1296144" cy="114034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946345" y="-589697"/>
            <a:ext cx="1728192" cy="602117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b="1" dirty="0">
                <a:sym typeface="Wingdings" panose="05000000000000000000" pitchFamily="2" charset="2"/>
              </a:rPr>
              <a:t>왼쪽으로부터 </a:t>
            </a:r>
            <a:r>
              <a:rPr lang="en-US" altLang="ko-KR" b="1" dirty="0" smtClean="0">
                <a:sym typeface="Wingdings" panose="05000000000000000000" pitchFamily="2" charset="2"/>
              </a:rPr>
              <a:t>25</a:t>
            </a:r>
            <a:r>
              <a:rPr lang="en-US" altLang="ko-KR" b="1" dirty="0">
                <a:sym typeface="Wingdings" panose="05000000000000000000" pitchFamily="2" charset="2"/>
              </a:rPr>
              <a:t>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위로부터 </a:t>
            </a:r>
            <a:r>
              <a:rPr lang="en-US" altLang="ko-KR" b="1" dirty="0"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ym typeface="Wingdings" panose="05000000000000000000" pitchFamily="2" charset="2"/>
              </a:rPr>
              <a:t>5% </a:t>
            </a:r>
            <a:r>
              <a:rPr lang="ko-KR" altLang="en-US" b="1" dirty="0" smtClean="0">
                <a:sym typeface="Wingdings" panose="05000000000000000000" pitchFamily="2" charset="2"/>
              </a:rPr>
              <a:t>위치에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놓으려면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레이아웃</a:t>
            </a:r>
            <a:r>
              <a:rPr lang="en-US" altLang="ko-KR" b="1" dirty="0">
                <a:sym typeface="Wingdings" panose="05000000000000000000" pitchFamily="2" charset="2"/>
              </a:rPr>
              <a:t>(layout)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 즉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 파일 </a:t>
            </a:r>
            <a:r>
              <a:rPr lang="en-US" altLang="ko-KR" dirty="0">
                <a:sym typeface="Wingdings" panose="05000000000000000000" pitchFamily="2" charset="2"/>
              </a:rPr>
              <a:t>– activity_main.xml</a:t>
            </a:r>
            <a:r>
              <a:rPr lang="ko-KR" altLang="en-US" dirty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23592" y="1196752"/>
            <a:ext cx="47525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39" y="3284984"/>
            <a:ext cx="1760373" cy="3071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6133"/>
            <a:ext cx="7662054" cy="407400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127448" y="5157192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27448" y="5682845"/>
            <a:ext cx="253912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44072" y="6449317"/>
            <a:ext cx="1080120" cy="2408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6311511" y="5682845"/>
            <a:ext cx="360553" cy="918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7" idx="0"/>
          </p:cNvCxnSpPr>
          <p:nvPr/>
        </p:nvCxnSpPr>
        <p:spPr>
          <a:xfrm rot="16200000" flipH="1">
            <a:off x="6802329" y="-733713"/>
            <a:ext cx="1728192" cy="63092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77156" y="3861048"/>
            <a:ext cx="253912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"Empty Activity"</a:t>
            </a:r>
            <a:r>
              <a:rPr lang="ko-KR" altLang="en-US" dirty="0">
                <a:sym typeface="Wingdings" panose="05000000000000000000" pitchFamily="2" charset="2"/>
              </a:rPr>
              <a:t>로 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Hu013ConstraintLayout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Package name</a:t>
            </a:r>
            <a:r>
              <a:rPr lang="ko-KR" altLang="en-US" dirty="0">
                <a:sym typeface="Wingdings" panose="05000000000000000000" pitchFamily="2" charset="2"/>
              </a:rPr>
              <a:t>은 자동으로 </a:t>
            </a:r>
            <a:r>
              <a:rPr lang="ko-KR" altLang="en-US" dirty="0" smtClean="0">
                <a:sym typeface="Wingdings" panose="05000000000000000000" pitchFamily="2" charset="2"/>
              </a:rPr>
              <a:t>입력되지만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수정하여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org.joy.layout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</a:t>
            </a:r>
            <a:r>
              <a:rPr lang="ko-KR" altLang="en-US" dirty="0" smtClean="0">
                <a:sym typeface="Wingdings" panose="05000000000000000000" pitchFamily="2" charset="2"/>
              </a:rPr>
              <a:t>은 여러분의 폴더에 맞게 입력하십시오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대부분 다음과 비슷할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</a:t>
            </a:r>
            <a:r>
              <a:rPr lang="en-US" altLang="ko-KR" b="1" dirty="0">
                <a:sym typeface="Wingdings" panose="05000000000000000000" pitchFamily="2" charset="2"/>
              </a:rPr>
              <a:t>:\</a:t>
            </a:r>
            <a:r>
              <a:rPr lang="en-US" altLang="ko-KR" b="1" dirty="0" smtClean="0">
                <a:sym typeface="Wingdings" panose="05000000000000000000" pitchFamily="2" charset="2"/>
              </a:rPr>
              <a:t>GitHub\HuStarASx\Joy\Hu013ConstraintLayout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/>
              <a:t>Language: </a:t>
            </a:r>
            <a:r>
              <a:rPr lang="en-US" altLang="ko-KR" b="1" dirty="0">
                <a:solidFill>
                  <a:srgbClr val="C00000"/>
                </a:solidFill>
              </a:rPr>
              <a:t>Java</a:t>
            </a:r>
            <a:r>
              <a:rPr lang="en-US" altLang="ko-KR" b="1" dirty="0"/>
              <a:t> (not Kotlin – default) </a:t>
            </a:r>
            <a:br>
              <a:rPr lang="en-US" altLang="ko-KR" b="1" dirty="0"/>
            </a:b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Minimum API Level </a:t>
            </a:r>
            <a:r>
              <a:rPr lang="ko-KR" altLang="en-US" dirty="0"/>
              <a:t>항목은 어느 </a:t>
            </a:r>
            <a:r>
              <a:rPr lang="en-US" altLang="ko-KR" dirty="0"/>
              <a:t>OS</a:t>
            </a:r>
            <a:r>
              <a:rPr lang="ko-KR" altLang="en-US" dirty="0"/>
              <a:t>단말까지 지원할 것인가를 지정하기 위한 것입니다</a:t>
            </a:r>
            <a:r>
              <a:rPr lang="en-US" altLang="ko-KR" dirty="0"/>
              <a:t>.  OS </a:t>
            </a:r>
            <a:r>
              <a:rPr lang="ko-KR" altLang="en-US" dirty="0"/>
              <a:t>버전이 높을수록 최신 단말이지만</a:t>
            </a:r>
            <a:r>
              <a:rPr lang="en-US" altLang="ko-KR" dirty="0"/>
              <a:t>, </a:t>
            </a:r>
            <a:r>
              <a:rPr lang="ko-KR" altLang="en-US" dirty="0"/>
              <a:t>여러분이 만든 앱을 최대한 많은 사람들이 사용하게 하려면 </a:t>
            </a:r>
            <a:r>
              <a:rPr lang="ko-KR" altLang="en-US" b="1" dirty="0"/>
              <a:t>낮은 버전까지 지원하게 만드는 것이 좋습니다</a:t>
            </a:r>
            <a:r>
              <a:rPr lang="en-US" altLang="ko-KR" dirty="0"/>
              <a:t>.  </a:t>
            </a:r>
            <a:r>
              <a:rPr lang="ko-KR" altLang="en-US" dirty="0"/>
              <a:t>우리는 다음 설정으로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b="1" dirty="0"/>
              <a:t>Minimum 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 즉 </a:t>
            </a: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582826" y="4773511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948684" y="4760825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4" y="1258751"/>
            <a:ext cx="7272808" cy="53961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84388" y="1388207"/>
            <a:ext cx="1440160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1132" y="1568227"/>
            <a:ext cx="86409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4388" y="4149080"/>
            <a:ext cx="1955628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7743" y="4022161"/>
            <a:ext cx="2808312" cy="7386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en-US" altLang="ko-KR" sz="1400" dirty="0"/>
              <a:t>Hello World" TextView</a:t>
            </a:r>
            <a:r>
              <a:rPr lang="ko-KR" altLang="en-US" sz="1400" dirty="0"/>
              <a:t>는</a:t>
            </a:r>
            <a:br>
              <a:rPr lang="ko-KR" altLang="en-US" sz="1400" dirty="0"/>
            </a:br>
            <a:r>
              <a:rPr lang="en-US" altLang="ko-KR" sz="1400" dirty="0" err="1" smtClean="0"/>
              <a:t>ContraintLayout</a:t>
            </a:r>
            <a:r>
              <a:rPr lang="ko-KR" altLang="en-US" sz="1400" dirty="0" smtClean="0"/>
              <a:t>을 사용하여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표시된 것을 관찰할 </a:t>
            </a:r>
            <a:r>
              <a:rPr lang="ko-KR" altLang="en-US" sz="1400" dirty="0"/>
              <a:t>수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719736" y="4401108"/>
            <a:ext cx="55894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아래와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87" y="3189942"/>
            <a:ext cx="4030234" cy="3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추가하여  앱의 </a:t>
            </a:r>
            <a:r>
              <a:rPr lang="en-US" altLang="ko-KR" dirty="0" smtClean="0">
                <a:sym typeface="Wingdings" panose="05000000000000000000" pitchFamily="2" charset="2"/>
              </a:rPr>
              <a:t>Top </a:t>
            </a:r>
            <a:r>
              <a:rPr lang="ko-KR" altLang="en-US" dirty="0" smtClean="0">
                <a:sym typeface="Wingdings" panose="05000000000000000000" pitchFamily="2" charset="2"/>
              </a:rPr>
              <a:t>경계선과 </a:t>
            </a:r>
            <a:r>
              <a:rPr lang="en-US" altLang="ko-KR" dirty="0" smtClean="0">
                <a:sym typeface="Wingdings" panose="05000000000000000000" pitchFamily="2" charset="2"/>
              </a:rPr>
              <a:t>[Hello World]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사이에 가운데 </a:t>
            </a:r>
            <a:r>
              <a:rPr lang="ko-KR" altLang="en-US" dirty="0">
                <a:sym typeface="Wingdings" panose="05000000000000000000" pitchFamily="2" charset="2"/>
              </a:rPr>
              <a:t>끌어다 놓습니다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U </a:t>
            </a:r>
            <a:r>
              <a:rPr lang="ko-KR" altLang="en-US" dirty="0">
                <a:sym typeface="Wingdings" panose="05000000000000000000" pitchFamily="2" charset="2"/>
              </a:rPr>
              <a:t>자 자석 모양의 </a:t>
            </a:r>
            <a:r>
              <a:rPr lang="ko-KR" altLang="en-US" dirty="0" smtClean="0">
                <a:sym typeface="Wingdings" panose="05000000000000000000" pitchFamily="2" charset="2"/>
              </a:rPr>
              <a:t>아이콘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7" y="40466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30657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2" name="직선 화살표 연결선 11"/>
          <p:cNvCxnSpPr>
            <a:stCxn id="11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39416" y="1450469"/>
            <a:ext cx="4295262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7" idx="1"/>
            <a:endCxn id="13" idx="0"/>
          </p:cNvCxnSpPr>
          <p:nvPr/>
        </p:nvCxnSpPr>
        <p:spPr>
          <a:xfrm rot="10800000" flipV="1">
            <a:off x="2987047" y="908719"/>
            <a:ext cx="4243610" cy="541749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74" y="2276871"/>
            <a:ext cx="2961813" cy="44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예를 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en-US" altLang="ko-KR" dirty="0">
                <a:sym typeface="Wingdings" panose="05000000000000000000" pitchFamily="2" charset="2"/>
              </a:rPr>
              <a:t>Upper Right</a:t>
            </a:r>
            <a:r>
              <a:rPr lang="ko-KR" altLang="en-US" dirty="0">
                <a:sym typeface="Wingdings" panose="05000000000000000000" pitchFamily="2" charset="2"/>
              </a:rPr>
              <a:t>로 각각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25%, 75%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치우치게 </a:t>
            </a:r>
            <a:r>
              <a:rPr lang="ko-KR" altLang="en-US" dirty="0">
                <a:sym typeface="Wingdings" panose="05000000000000000000" pitchFamily="2" charset="2"/>
              </a:rPr>
              <a:t>배치하면 아래와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정확한 </a:t>
            </a:r>
            <a:r>
              <a:rPr lang="ko-KR" altLang="en-US" dirty="0">
                <a:sym typeface="Wingdings" panose="05000000000000000000" pitchFamily="2" charset="2"/>
              </a:rPr>
              <a:t>값을 수치로 설정하려면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 </a:t>
            </a:r>
            <a:r>
              <a:rPr lang="en-US" altLang="ko-KR" dirty="0">
                <a:sym typeface="Wingdings" panose="05000000000000000000" pitchFamily="2" charset="2"/>
              </a:rPr>
              <a:t>All Attributes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layout_constraints </a:t>
            </a:r>
            <a:r>
              <a:rPr lang="ko-KR" altLang="en-US" dirty="0">
                <a:sym typeface="Wingdings" panose="05000000000000000000" pitchFamily="2" charset="2"/>
              </a:rPr>
              <a:t>속성의 </a:t>
            </a:r>
            <a:r>
              <a:rPr lang="en-US" altLang="ko-KR" dirty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값을 입력하면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5" y="2026530"/>
            <a:ext cx="4486652" cy="445990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136560" y="242088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36560" y="4797152"/>
            <a:ext cx="648072" cy="285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83832" y="5301208"/>
            <a:ext cx="2808312" cy="9541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[Button]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ConstraintsLayout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놓여져 있을 때에만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layout_con</a:t>
            </a:r>
            <a:r>
              <a:rPr lang="en-US" altLang="ko-KR" sz="1400" dirty="0" smtClean="0"/>
              <a:t>...bias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설정을 입력할 수 있습니다</a:t>
            </a:r>
            <a:endParaRPr lang="en-US" altLang="ko-KR" sz="1400" dirty="0"/>
          </a:p>
        </p:txBody>
      </p:sp>
      <p:cxnSp>
        <p:nvCxnSpPr>
          <p:cNvPr id="10" name="꺾인 연결선 9"/>
          <p:cNvCxnSpPr>
            <a:endCxn id="20" idx="2"/>
          </p:cNvCxnSpPr>
          <p:nvPr/>
        </p:nvCxnSpPr>
        <p:spPr>
          <a:xfrm rot="10800000" flipV="1">
            <a:off x="5987988" y="5082435"/>
            <a:ext cx="5472608" cy="1172879"/>
          </a:xfrm>
          <a:prstGeom prst="bentConnector4">
            <a:avLst>
              <a:gd name="adj1" fmla="val -335"/>
              <a:gd name="adj2" fmla="val 128614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475927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sz="1400" dirty="0" smtClean="0"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sz="1400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gravity</a:t>
            </a:r>
            <a:r>
              <a:rPr lang="ko-KR" altLang="en-US" sz="1400" dirty="0">
                <a:sym typeface="Wingdings" panose="05000000000000000000" pitchFamily="2" charset="2"/>
              </a:rPr>
              <a:t>속성을 </a:t>
            </a:r>
            <a:r>
              <a:rPr lang="en-US" altLang="ko-KR" sz="1400" dirty="0">
                <a:sym typeface="Wingdings" panose="05000000000000000000" pitchFamily="2" charset="2"/>
              </a:rPr>
              <a:t>center 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ko-KR" altLang="en-US" sz="1400" dirty="0" smtClean="0">
                <a:sym typeface="Wingdings" panose="05000000000000000000" pitchFamily="2" charset="2"/>
              </a:rPr>
              <a:t>설정합니다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꺾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ko-KR" altLang="en-US" dirty="0">
                <a:sym typeface="Wingdings" panose="05000000000000000000" pitchFamily="2" charset="2"/>
              </a:rPr>
              <a:t>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꺾</a:t>
            </a:r>
            <a:r>
              <a:rPr lang="ko-KR" altLang="en-US" b="1" dirty="0" smtClean="0">
                <a:sym typeface="Wingdings" panose="05000000000000000000" pitchFamily="2" charset="2"/>
              </a:rPr>
              <a:t>은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2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</a:t>
            </a:r>
            <a:r>
              <a:rPr lang="ko-KR" altLang="en-US" b="1" dirty="0" smtClean="0">
                <a:sym typeface="Wingdings" panose="05000000000000000000" pitchFamily="2" charset="2"/>
              </a:rPr>
              <a:t>대문자</a:t>
            </a:r>
            <a:r>
              <a:rPr lang="ko-KR" altLang="en-US" dirty="0" smtClean="0">
                <a:sym typeface="Wingdings" panose="05000000000000000000" pitchFamily="2" charset="2"/>
              </a:rPr>
              <a:t>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ko-KR" altLang="en-US" b="1" dirty="0" smtClean="0">
                <a:sym typeface="Wingdings" panose="05000000000000000000" pitchFamily="2" charset="2"/>
              </a:rPr>
              <a:t>소문자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project, </a:t>
            </a:r>
            <a:r>
              <a:rPr lang="ko-KR" altLang="en-US" dirty="0" smtClean="0">
                <a:sym typeface="Wingdings" panose="05000000000000000000" pitchFamily="2" charset="2"/>
              </a:rPr>
              <a:t>대부분은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C:\</a:t>
            </a:r>
            <a:r>
              <a:rPr lang="en-US" altLang="ko-KR" dirty="0" smtClean="0">
                <a:sym typeface="Wingdings" panose="05000000000000000000" pitchFamily="2" charset="2"/>
              </a:rPr>
              <a:t>GitHub\HuStarASx\joy\Hu012HelloButton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61434" y="2685369"/>
            <a:ext cx="1152127" cy="3237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문제는 코딩으로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편집하면서 레이아웃을 배우도록 하겠습니다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이러한 코딩이 익숙해지면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코딩으로 만들어내고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출력 확인을 위해서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2044860"/>
            <a:ext cx="2248095" cy="392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20" y="3404444"/>
            <a:ext cx="4536504" cy="2579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9961" y="6070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Landscape Display Mode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34480" y="608400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Portrait Display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가까이 붙어서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화면 아래쪽으로 </a:t>
            </a:r>
            <a:r>
              <a:rPr lang="en-US" altLang="ko-KR" b="1" dirty="0">
                <a:sym typeface="Wingdings" panose="05000000000000000000" pitchFamily="2" charset="2"/>
              </a:rPr>
              <a:t>9</a:t>
            </a:r>
            <a:r>
              <a:rPr lang="en-US" altLang="ko-KR" b="1" dirty="0" smtClean="0">
                <a:sym typeface="Wingdings" panose="05000000000000000000" pitchFamily="2" charset="2"/>
              </a:rPr>
              <a:t>/10 </a:t>
            </a:r>
            <a:r>
              <a:rPr lang="ko-KR" altLang="en-US" b="1" dirty="0" smtClean="0">
                <a:sym typeface="Wingdings" panose="05000000000000000000" pitchFamily="2" charset="2"/>
              </a:rPr>
              <a:t>지점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가운데 항상 </a:t>
            </a:r>
            <a:r>
              <a:rPr lang="ko-KR" altLang="en-US" dirty="0" smtClean="0">
                <a:sym typeface="Wingdings" panose="05000000000000000000" pitchFamily="2" charset="2"/>
              </a:rPr>
              <a:t>위치하게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안스 화면을 구성하고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디자인 화면은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Landscape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배치하고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key=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en-US" altLang="ko-KR" dirty="0" smtClean="0">
                <a:sym typeface="Wingdings" panose="05000000000000000000" pitchFamily="2" charset="2"/>
              </a:rPr>
              <a:t>, value=</a:t>
            </a:r>
            <a:r>
              <a:rPr lang="en-US" altLang="ko-KR" b="1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930"/>
            <a:ext cx="9107611" cy="465442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99456" y="3645024"/>
            <a:ext cx="2160240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9456" y="4077072"/>
            <a:ext cx="2160240" cy="1681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9730" y="3527430"/>
            <a:ext cx="1396630" cy="523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5840" y="220486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14310" y="1215305"/>
            <a:ext cx="3354098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  <a:endCxn id="10" idx="3"/>
          </p:cNvCxnSpPr>
          <p:nvPr/>
        </p:nvCxnSpPr>
        <p:spPr>
          <a:xfrm flipH="1">
            <a:off x="4943872" y="1374300"/>
            <a:ext cx="4824536" cy="974580"/>
          </a:xfrm>
          <a:prstGeom prst="bentConnector3">
            <a:avLst>
              <a:gd name="adj1" fmla="val -4738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996698" y="3527430"/>
            <a:ext cx="179889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Pick a resource</a:t>
            </a:r>
          </a:p>
          <a:p>
            <a:r>
              <a:rPr lang="ko-KR" altLang="en-US" sz="1400" dirty="0" smtClean="0"/>
              <a:t>버튼을 사용하십시오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08368" y="3645024"/>
            <a:ext cx="28803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77156" y="1563940"/>
            <a:ext cx="4411332" cy="317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1" idx="0"/>
          </p:cNvCxnSpPr>
          <p:nvPr/>
        </p:nvCxnSpPr>
        <p:spPr>
          <a:xfrm>
            <a:off x="10488488" y="1722935"/>
            <a:ext cx="407655" cy="1804495"/>
          </a:xfrm>
          <a:prstGeom prst="bent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1"/>
            <a:endCxn id="22" idx="3"/>
          </p:cNvCxnSpPr>
          <p:nvPr/>
        </p:nvCxnSpPr>
        <p:spPr>
          <a:xfrm flipH="1">
            <a:off x="9696400" y="3789040"/>
            <a:ext cx="30029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참고하여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>
                <a:sym typeface="Wingdings" panose="05000000000000000000" pitchFamily="2" charset="2"/>
              </a:rPr>
              <a:t>버튼을</a:t>
            </a:r>
            <a:r>
              <a:rPr lang="ko-KR" altLang="en-US" dirty="0" smtClean="0">
                <a:sym typeface="Wingdings" panose="05000000000000000000" pitchFamily="2" charset="2"/>
              </a:rPr>
              <a:t> 직접 입력하여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코드가 끝나는데 새롭게 </a:t>
            </a:r>
            <a:r>
              <a:rPr lang="en-US" altLang="ko-KR" b="1" dirty="0" smtClean="0">
                <a:sym typeface="Wingdings" panose="05000000000000000000" pitchFamily="2" charset="2"/>
              </a:rPr>
              <a:t>&lt;Button      </a:t>
            </a:r>
            <a:r>
              <a:rPr lang="ko-KR" altLang="en-US" b="1" dirty="0" smtClean="0">
                <a:sym typeface="Wingdings" panose="05000000000000000000" pitchFamily="2" charset="2"/>
              </a:rPr>
              <a:t>까지 입력하고 </a:t>
            </a:r>
            <a:r>
              <a:rPr lang="en-US" altLang="ko-KR" b="1" dirty="0" smtClean="0">
                <a:sym typeface="Wingdings" panose="05000000000000000000" pitchFamily="2" charset="2"/>
              </a:rPr>
              <a:t>Enter</a:t>
            </a:r>
            <a:r>
              <a:rPr lang="ko-KR" altLang="en-US" b="1" dirty="0" smtClean="0">
                <a:sym typeface="Wingdings" panose="05000000000000000000" pitchFamily="2" charset="2"/>
              </a:rPr>
              <a:t>를 입력하면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무엇을 입력할지 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Code 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이용하면 빠르게 입력할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키워드를 입력해보세요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id, height, width</a:t>
            </a:r>
            <a:r>
              <a:rPr lang="ko-KR" altLang="en-US" dirty="0" smtClean="0">
                <a:sym typeface="Wingdings" panose="05000000000000000000" pitchFamily="2" charset="2"/>
              </a:rPr>
              <a:t>등 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276872"/>
            <a:ext cx="3635055" cy="30863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60449" y="4221088"/>
            <a:ext cx="3178201" cy="8023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를 설정하기 위해 </a:t>
            </a:r>
            <a:r>
              <a:rPr lang="en-US" altLang="ko-KR" dirty="0">
                <a:sym typeface="Wingdings" panose="05000000000000000000" pitchFamily="2" charset="2"/>
              </a:rPr>
              <a:t>string.xml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창에서 찾아가보세요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[app][res][values]string.xml 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찾아 더블 클릭하여 편집 창을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OK]</a:t>
            </a:r>
            <a:r>
              <a:rPr lang="ko-KR" altLang="en-US" dirty="0">
                <a:sym typeface="Wingdings" panose="05000000000000000000" pitchFamily="2" charset="2"/>
              </a:rPr>
              <a:t>참조해서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"Cancel"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"Help"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추가해 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입력하면</a:t>
            </a:r>
            <a:r>
              <a:rPr lang="en-US" altLang="ko-KR" dirty="0" smtClean="0">
                <a:sym typeface="Wingdings" panose="05000000000000000000" pitchFamily="2" charset="2"/>
              </a:rPr>
              <a:t>, list</a:t>
            </a:r>
            <a:r>
              <a:rPr lang="ko-KR" altLang="en-US" dirty="0" smtClean="0">
                <a:sym typeface="Wingdings" panose="05000000000000000000" pitchFamily="2" charset="2"/>
              </a:rPr>
              <a:t>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140187"/>
            <a:ext cx="7018628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66871" y="2932275"/>
            <a:ext cx="309634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47729" y="2116854"/>
            <a:ext cx="864096" cy="3113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221088"/>
            <a:ext cx="6721422" cy="241574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91944" y="6093296"/>
            <a:ext cx="2088232" cy="223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64352" y="4901498"/>
            <a:ext cx="864096" cy="3277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7848" y="1664945"/>
            <a:ext cx="5328592" cy="451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  <a:endCxn id="10" idx="3"/>
          </p:cNvCxnSpPr>
          <p:nvPr/>
        </p:nvCxnSpPr>
        <p:spPr>
          <a:xfrm flipH="1">
            <a:off x="7680176" y="1890899"/>
            <a:ext cx="2376264" cy="4314075"/>
          </a:xfrm>
          <a:prstGeom prst="bentConnector3">
            <a:avLst>
              <a:gd name="adj1" fmla="val -962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[Cancel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오른쪽에 배치하는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코드를 작성하면서 디자인을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="@+id/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button_ok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End_toEndOf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Bottom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Bottom_toBottomOf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Top_toTopOf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="parent"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처럼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       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Vertical_bias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= 0.9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3312368" cy="1819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50" y="3037222"/>
            <a:ext cx="7559695" cy="34826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07768" y="5517232"/>
            <a:ext cx="3672408" cy="10026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en-US" altLang="ko-KR" dirty="0" smtClean="0">
                <a:sym typeface="Wingdings" panose="05000000000000000000" pitchFamily="2" charset="2"/>
              </a:rPr>
              <a:t>Constraint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"Chain"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기능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옆에 배치하려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앞에서 </a:t>
            </a:r>
            <a:r>
              <a:rPr lang="en-US" altLang="ko-KR" dirty="0" smtClean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붙인 것처럼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b="1" dirty="0" smtClean="0">
                <a:sym typeface="Wingdings" panose="05000000000000000000" pitchFamily="2" charset="2"/>
              </a:rPr>
              <a:t>[OK]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[Cancel]</a:t>
            </a:r>
            <a:r>
              <a:rPr lang="ko-KR" altLang="en-US" b="1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ym typeface="Wingdings" panose="05000000000000000000" pitchFamily="2" charset="2"/>
              </a:rPr>
              <a:t>Start</a:t>
            </a:r>
            <a:r>
              <a:rPr lang="ko-KR" altLang="en-US" dirty="0" smtClean="0">
                <a:sym typeface="Wingdings" panose="05000000000000000000" pitchFamily="2" charset="2"/>
              </a:rPr>
              <a:t>에 붙여야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End_toStartOf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"@+id/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102838"/>
            <a:ext cx="9274344" cy="43895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983432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7488" y="3356992"/>
            <a:ext cx="3744416" cy="1656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[Cancel]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ko-KR" altLang="en-US" b="1" dirty="0" smtClean="0">
                <a:sym typeface="Wingdings" panose="05000000000000000000" pitchFamily="2" charset="2"/>
              </a:rPr>
              <a:t>연결 모양 다음과 같이 나온다면 버그가 있는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 </a:t>
            </a:r>
            <a:r>
              <a:rPr lang="ko-KR" altLang="en-US" dirty="0">
                <a:sym typeface="Wingdings" panose="05000000000000000000" pitchFamily="2" charset="2"/>
              </a:rPr>
              <a:t>버튼 사이의 </a:t>
            </a:r>
            <a:r>
              <a:rPr lang="ko-KR" altLang="en-US" b="1" dirty="0">
                <a:sym typeface="Wingdings" panose="05000000000000000000" pitchFamily="2" charset="2"/>
              </a:rPr>
              <a:t>연결 </a:t>
            </a:r>
            <a:r>
              <a:rPr lang="ko-KR" altLang="en-US" b="1" dirty="0" smtClean="0">
                <a:sym typeface="Wingdings" panose="05000000000000000000" pitchFamily="2" charset="2"/>
              </a:rPr>
              <a:t>모양이 아래와 같이 </a:t>
            </a:r>
            <a:r>
              <a:rPr lang="en-US" altLang="ko-KR" b="1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처럼 나와야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무엇이 문제일까요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잘 생각하면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힌트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코드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쪽의 답을 보기 전에 해결해 보시죠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343472" y="3717032"/>
            <a:ext cx="5402693" cy="1142639"/>
            <a:chOff x="1343472" y="1782305"/>
            <a:chExt cx="5402693" cy="11426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472" y="1782305"/>
              <a:ext cx="5402693" cy="114263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75720" y="1903902"/>
              <a:ext cx="70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Chain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72" y="1636132"/>
            <a:ext cx="5417294" cy="11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버그가 있네요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 그림에서 힌트를 얻을 수 있듯이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End</a:t>
            </a:r>
            <a:r>
              <a:rPr lang="ko-KR" altLang="en-US" dirty="0" smtClean="0">
                <a:sym typeface="Wingdings" panose="05000000000000000000" pitchFamily="2" charset="2"/>
              </a:rPr>
              <a:t>에 대한 </a:t>
            </a:r>
            <a:r>
              <a:rPr lang="en-US" altLang="ko-KR" dirty="0" smtClean="0">
                <a:sym typeface="Wingdings" panose="05000000000000000000" pitchFamily="2" charset="2"/>
              </a:rPr>
              <a:t>Constraint</a:t>
            </a:r>
            <a:r>
              <a:rPr lang="ko-KR" altLang="en-US" dirty="0" smtClean="0">
                <a:sym typeface="Wingdings" panose="05000000000000000000" pitchFamily="2" charset="2"/>
              </a:rPr>
              <a:t>가 두 개가 있어서 문제입니다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="parent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app:layout_constraintEnd_toStartOf="@+id/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button_cancel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개를 삭제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어느 것을 삭제할까요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parent</a:t>
            </a:r>
            <a:r>
              <a:rPr lang="ko-KR" altLang="en-US" dirty="0" smtClean="0">
                <a:sym typeface="Wingdings" panose="05000000000000000000" pitchFamily="2" charset="2"/>
              </a:rPr>
              <a:t>쪽을 삭제하면 다음과 같은 결과를 얻습니다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app:layout_constraintEnd_toEndOf="parent"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700808"/>
            <a:ext cx="4626705" cy="1008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4581128"/>
            <a:ext cx="4626705" cy="1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 버튼을 이제 서로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묶이게 되었는데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smtClean="0">
                <a:sym typeface="Wingdings" panose="05000000000000000000" pitchFamily="2" charset="2"/>
              </a:rPr>
              <a:t>세 스타일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spread,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, packed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b="1" dirty="0" err="1">
                <a:sym typeface="Wingdings" panose="05000000000000000000" pitchFamily="2" charset="2"/>
              </a:rPr>
              <a:t>s</a:t>
            </a:r>
            <a:r>
              <a:rPr lang="en-US" altLang="ko-KR" b="1" dirty="0" err="1" smtClean="0">
                <a:sym typeface="Wingdings" panose="05000000000000000000" pitchFamily="2" charset="2"/>
              </a:rPr>
              <a:t>pread_inside</a:t>
            </a:r>
            <a:r>
              <a:rPr lang="en-US" altLang="ko-KR" b="1" dirty="0" smtClean="0">
                <a:sym typeface="Wingdings" panose="05000000000000000000" pitchFamily="2" charset="2"/>
              </a:rPr>
              <a:t> (</a:t>
            </a:r>
            <a:r>
              <a:rPr lang="ko-KR" altLang="en-US" b="1" dirty="0" smtClean="0">
                <a:sym typeface="Wingdings" panose="05000000000000000000" pitchFamily="2" charset="2"/>
              </a:rPr>
              <a:t>디폴트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골고루 흩어져 배치되었습니다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</a:t>
            </a:r>
            <a:r>
              <a:rPr lang="en-US" altLang="ko-KR" dirty="0" smtClean="0">
                <a:sym typeface="Wingdings" panose="05000000000000000000" pitchFamily="2" charset="2"/>
              </a:rPr>
              <a:t>, Chain </a:t>
            </a:r>
            <a:r>
              <a:rPr lang="ko-KR" altLang="en-US" dirty="0" smtClean="0">
                <a:sym typeface="Wingdings" panose="05000000000000000000" pitchFamily="2" charset="2"/>
              </a:rPr>
              <a:t>스타일을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acked</a:t>
            </a:r>
            <a:r>
              <a:rPr lang="ko-KR" altLang="en-US" dirty="0" smtClean="0">
                <a:sym typeface="Wingdings" panose="05000000000000000000" pitchFamily="2" charset="2"/>
              </a:rPr>
              <a:t> 로 설정하여 두 버튼이 서로 가까이 붙이도록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737038"/>
            <a:ext cx="3233386" cy="2778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3333956"/>
            <a:ext cx="3863675" cy="31625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007768" y="5517232"/>
            <a:ext cx="360040" cy="2856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924" y="3428570"/>
            <a:ext cx="3591208" cy="3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영역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</a:t>
            </a:r>
            <a:r>
              <a:rPr lang="ko-KR" altLang="en-US" b="1" dirty="0" smtClean="0">
                <a:sym typeface="Wingdings" panose="05000000000000000000" pitchFamily="2" charset="2"/>
              </a:rPr>
              <a:t>작업 영역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0216" y="3068960"/>
            <a:ext cx="1944216" cy="349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en-US" altLang="ko-KR" dirty="0">
                <a:sym typeface="Wingdings" panose="05000000000000000000" pitchFamily="2" charset="2"/>
              </a:rPr>
              <a:t>[OK]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[Cancel]</a:t>
            </a:r>
            <a:r>
              <a:rPr lang="ko-KR" altLang="en-US" dirty="0" smtClean="0">
                <a:sym typeface="Wingdings" panose="05000000000000000000" pitchFamily="2" charset="2"/>
              </a:rPr>
              <a:t>버튼이 너무 붙어 있어서 보기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두 사이에 약간의 거리를 두길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만큼 다른 뷰들과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거리 두기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각각 버튼의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8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입력할 때</a:t>
            </a:r>
            <a:r>
              <a:rPr lang="en-US" altLang="ko-KR" dirty="0" smtClean="0">
                <a:sym typeface="Wingdings" panose="05000000000000000000" pitchFamily="2" charset="2"/>
              </a:rPr>
              <a:t>, "mar"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입력해서 선택해보세요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100" y="1995549"/>
            <a:ext cx="60029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2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android:text="@string/OK"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app:layout_constraintEnd_toStartOf="@+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app:layout_constraintStart_toStartOf="parent"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app:layout_constraintHorizontal_chainStyle="packed"/&gt;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button_cancel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android:text="@string/Cancel"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android:layout_margin="8dp"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app:layout_constraintEnd_toEndOf="parent"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app:layout_constraintStart_toEndOf="@+</a:t>
            </a:r>
            <a:r>
              <a:rPr lang="en-US" altLang="ko-KR" sz="1200" dirty="0" smtClean="0">
                <a:latin typeface="Consolas" panose="020B0609020204030204" pitchFamily="49" charset="0"/>
              </a:rPr>
              <a:t>id/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button_ok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app:layout_constraintVertical_bias="0.9" </a:t>
            </a:r>
            <a:r>
              <a:rPr lang="en-US" altLang="ko-KR" sz="1200" dirty="0" smtClean="0">
                <a:latin typeface="Consolas" panose="020B0609020204030204" pitchFamily="49" charset="0"/>
              </a:rPr>
              <a:t>/&gt;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968164"/>
            <a:ext cx="20042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Landscape</a:t>
            </a:r>
            <a:r>
              <a:rPr lang="ko-KR" altLang="en-US" dirty="0" smtClean="0">
                <a:sym typeface="Wingdings" panose="05000000000000000000" pitchFamily="2" charset="2"/>
              </a:rPr>
              <a:t>모드를 테스트하기 위해 </a:t>
            </a:r>
            <a:r>
              <a:rPr lang="ko-KR" altLang="en-US" b="1" dirty="0" smtClean="0">
                <a:sym typeface="Wingdings" panose="05000000000000000000" pitchFamily="2" charset="2"/>
              </a:rPr>
              <a:t>단말을 돌려보십시오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02438"/>
            <a:ext cx="2004234" cy="3528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923894"/>
            <a:ext cx="5082980" cy="405419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154035" y="3133417"/>
            <a:ext cx="7920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642" y="1936715"/>
            <a:ext cx="2728196" cy="451143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552382" y="2924944"/>
            <a:ext cx="216025" cy="271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11322" y="854397"/>
            <a:ext cx="2041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11" idx="2"/>
            <a:endCxn id="6" idx="0"/>
          </p:cNvCxnSpPr>
          <p:nvPr/>
        </p:nvCxnSpPr>
        <p:spPr>
          <a:xfrm rot="5400000">
            <a:off x="7081476" y="1683040"/>
            <a:ext cx="1918980" cy="981774"/>
          </a:xfrm>
          <a:prstGeom prst="bentConnector3">
            <a:avLst>
              <a:gd name="adj1" fmla="val 12409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09782" y="2603272"/>
            <a:ext cx="1086618" cy="273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31852" y="1426666"/>
            <a:ext cx="28392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이 부분을 끌어 내리면</a:t>
            </a:r>
            <a:r>
              <a:rPr lang="en-US" altLang="ko-KR" sz="1200" dirty="0" smtClean="0">
                <a:sym typeface="Wingdings" panose="05000000000000000000" pitchFamily="2" charset="2"/>
              </a:rPr>
              <a:t>, status bar </a:t>
            </a:r>
            <a:r>
              <a:rPr lang="ko-KR" altLang="en-US" sz="1200" dirty="0" smtClean="0">
                <a:sym typeface="Wingdings" panose="05000000000000000000" pitchFamily="2" charset="2"/>
              </a:rPr>
              <a:t>에서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화면 자동 회전을 설정할 수 있습니다</a:t>
            </a:r>
            <a:r>
              <a:rPr lang="en-US" altLang="ko-KR" sz="1200" dirty="0" smtClean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  <p:cxnSp>
        <p:nvCxnSpPr>
          <p:cNvPr id="22" name="꺾인 연결선 21"/>
          <p:cNvCxnSpPr>
            <a:stCxn id="14" idx="3"/>
            <a:endCxn id="13" idx="3"/>
          </p:cNvCxnSpPr>
          <p:nvPr/>
        </p:nvCxnSpPr>
        <p:spPr>
          <a:xfrm flipH="1">
            <a:off x="9696400" y="1657499"/>
            <a:ext cx="1674691" cy="1082417"/>
          </a:xfrm>
          <a:prstGeom prst="bentConnector3">
            <a:avLst>
              <a:gd name="adj1" fmla="val -1365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새 프로젝트를 만들지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기준의 프로젝트에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222732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66383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408070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76632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229742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2106" y="2852936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V="1">
            <a:off x="1176570" y="3006824"/>
            <a:ext cx="305536" cy="801027"/>
          </a:xfrm>
          <a:prstGeom prst="curvedConnector3">
            <a:avLst>
              <a:gd name="adj1" fmla="val 1748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4" y="5382769"/>
            <a:ext cx="1430535" cy="9951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2106" y="563926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16894" y="626973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356992"/>
            <a:ext cx="3939881" cy="28272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1464" y="3666621"/>
            <a:ext cx="2160240" cy="2664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56992"/>
            <a:ext cx="2160240" cy="333702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672064" y="5805264"/>
            <a:ext cx="23762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4" idx="1"/>
          </p:cNvCxnSpPr>
          <p:nvPr/>
        </p:nvCxnSpPr>
        <p:spPr>
          <a:xfrm>
            <a:off x="3431704" y="3799839"/>
            <a:ext cx="3240360" cy="2149441"/>
          </a:xfrm>
          <a:prstGeom prst="bentConnector3">
            <a:avLst>
              <a:gd name="adj1" fmla="val 7288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을 찾아 더블 클릭하고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9189827" cy="48190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75520" y="1916832"/>
            <a:ext cx="1368152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832304" y="2072928"/>
            <a:ext cx="504056" cy="347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/</a:t>
            </a:r>
            <a:r>
              <a:rPr lang="ko-KR" altLang="en-US" b="1" dirty="0" smtClean="0">
                <a:sym typeface="Wingdings" panose="05000000000000000000" pitchFamily="2" charset="2"/>
              </a:rPr>
              <a:t>세로 </a:t>
            </a:r>
            <a:r>
              <a:rPr lang="en-US" altLang="ko-KR" b="1" dirty="0" smtClean="0">
                <a:sym typeface="Wingdings" panose="05000000000000000000" pitchFamily="2" charset="2"/>
              </a:rPr>
              <a:t>Guideline</a:t>
            </a:r>
            <a:r>
              <a:rPr lang="ko-KR" altLang="en-US" b="1" dirty="0" smtClean="0">
                <a:sym typeface="Wingdings" panose="05000000000000000000" pitchFamily="2" charset="2"/>
              </a:rPr>
              <a:t>을 만들 때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위와 왼쪽으로부터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떨어지도록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(horizontal) Guideline </a:t>
            </a:r>
            <a:r>
              <a:rPr lang="ko-KR" altLang="en-US" dirty="0" smtClean="0">
                <a:sym typeface="Wingdings" panose="05000000000000000000" pitchFamily="2" charset="2"/>
              </a:rPr>
              <a:t>바로 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차례대로 위치하도록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ym typeface="Wingdings" panose="05000000000000000000" pitchFamily="2" charset="2"/>
              </a:rPr>
              <a:t>OK, Cancel, Help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 둔 </a:t>
            </a:r>
            <a:r>
              <a:rPr lang="en-US" altLang="ko-KR" dirty="0" smtClean="0">
                <a:sym typeface="Wingdings" panose="05000000000000000000" pitchFamily="2" charset="2"/>
              </a:rPr>
              <a:t>String resource</a:t>
            </a:r>
            <a:r>
              <a:rPr lang="ko-KR" altLang="en-US" dirty="0" smtClean="0">
                <a:sym typeface="Wingdings" panose="05000000000000000000" pitchFamily="2" charset="2"/>
              </a:rPr>
              <a:t>를 사용하십시오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05064"/>
            <a:ext cx="3689325" cy="242112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081907" y="3841838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3835" y="3548862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577851" y="6279657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37891" y="6013223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8515" y="6092491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71664" y="1196752"/>
            <a:ext cx="3744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2"/>
            <a:endCxn id="23" idx="0"/>
          </p:cNvCxnSpPr>
          <p:nvPr/>
        </p:nvCxnSpPr>
        <p:spPr>
          <a:xfrm rot="5400000">
            <a:off x="2719833" y="2507871"/>
            <a:ext cx="3247126" cy="120095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829999" y="4731910"/>
            <a:ext cx="1825842" cy="425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43" y="2958784"/>
            <a:ext cx="4038950" cy="346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39048" y="3534061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715735" y="577657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50dp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337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빨간 느낌표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올리면 나오는 오류 메시지를 읽어보십시오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해결 방법의 하나로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영역에서 세 버튼을 모두 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 우클릭하여 나오는 컨텍스트 메뉴에서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Create Vertical Chain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2693"/>
            <a:ext cx="4038950" cy="3467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25" y="2839725"/>
            <a:ext cx="4578597" cy="3431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351584" y="3663365"/>
            <a:ext cx="2052499" cy="5577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928" y="5157192"/>
            <a:ext cx="1636970" cy="239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708919"/>
            <a:ext cx="2092622" cy="35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Constraint 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 Style </a:t>
            </a:r>
            <a:r>
              <a:rPr lang="ko-KR" altLang="en-US" dirty="0" smtClean="0">
                <a:sym typeface="Wingdings" panose="05000000000000000000" pitchFamily="2" charset="2"/>
              </a:rPr>
              <a:t>중에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[Chains][Vertical Chain Style][packed]</a:t>
            </a:r>
            <a:r>
              <a:rPr lang="ko-KR" altLang="en-US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73902"/>
            <a:ext cx="2664296" cy="4508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87" y="2132857"/>
            <a:ext cx="4199972" cy="438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791744" y="3212976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1744" y="5445224"/>
            <a:ext cx="3024336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248" y="3189567"/>
            <a:ext cx="281565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여기서는 두 번째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세 번째 버튼이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대신에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marginTop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사용하여 위의 버튼과의 거리 두기를 설정 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 err="1" smtClean="0">
                <a:sym typeface="Wingdings" panose="05000000000000000000" pitchFamily="2" charset="2"/>
              </a:rPr>
              <a:t>marginStart</a:t>
            </a:r>
            <a:r>
              <a:rPr lang="ko-KR" altLang="en-US" sz="1400" dirty="0" smtClean="0">
                <a:sym typeface="Wingdings" panose="05000000000000000000" pitchFamily="2" charset="2"/>
              </a:rPr>
              <a:t>도 마찬가지입니다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34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찾아가서 더블 클릭하면 복구할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파일을 찾을 수가 없나요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res]  [layout] 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찾아가면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8" y="2204864"/>
            <a:ext cx="6415813" cy="44045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416" y="4005064"/>
            <a:ext cx="2160240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9417" y="2924944"/>
            <a:ext cx="108012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32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이제 세 버튼을 모으려면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위쪽으로 올리려면 어떻게 해야 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마우스로 끌어 당겨도</a:t>
            </a:r>
            <a:r>
              <a:rPr lang="en-US" altLang="ko-KR" dirty="0" smtClean="0">
                <a:sym typeface="Wingdings" panose="05000000000000000000" pitchFamily="2" charset="2"/>
              </a:rPr>
              <a:t>, Vertical chain</a:t>
            </a:r>
            <a:r>
              <a:rPr lang="ko-KR" altLang="en-US" dirty="0" smtClean="0">
                <a:sym typeface="Wingdings" panose="05000000000000000000" pitchFamily="2" charset="2"/>
              </a:rPr>
              <a:t>을 묶인 버튼들은 위로 이동하지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이미 배운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[OK}</a:t>
            </a:r>
            <a:r>
              <a:rPr lang="ko-KR" altLang="en-US" dirty="0" smtClean="0">
                <a:sym typeface="Wingdings" panose="05000000000000000000" pitchFamily="2" charset="2"/>
              </a:rPr>
              <a:t>버튼에 적용하면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버튼들은 자동으로 조정됩니다</a:t>
            </a:r>
            <a:r>
              <a:rPr lang="en-US" altLang="ko-KR" dirty="0" smtClean="0">
                <a:sym typeface="Wingdings" panose="05000000000000000000" pitchFamily="2" charset="2"/>
              </a:rPr>
              <a:t>.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2189426"/>
            <a:ext cx="7344816" cy="42640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11424" y="4365104"/>
            <a:ext cx="360040" cy="216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0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레이아웃이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예전 것이 출력됩니다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en-US" altLang="ko-KR" b="1" dirty="0">
                <a:sym typeface="Wingdings" panose="05000000000000000000" pitchFamily="2" charset="2"/>
              </a:rPr>
              <a:t>activity_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main</a:t>
            </a:r>
            <a:r>
              <a:rPr lang="en-US" altLang="ko-KR" b="1" dirty="0">
                <a:sym typeface="Wingdings" panose="05000000000000000000" pitchFamily="2" charset="2"/>
              </a:rPr>
              <a:t>.xml</a:t>
            </a:r>
            <a:r>
              <a:rPr lang="ko-KR" altLang="en-US" dirty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</a:t>
            </a:r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042337" cy="3741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564904"/>
            <a:ext cx="214270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2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ym typeface="Wingdings" panose="05000000000000000000" pitchFamily="2" charset="2"/>
              </a:rPr>
              <a:t>Guideline </a:t>
            </a:r>
            <a:r>
              <a:rPr lang="ko-KR" altLang="en-US" b="1" dirty="0">
                <a:sym typeface="Wingdings" panose="05000000000000000000" pitchFamily="2" charset="2"/>
              </a:rPr>
              <a:t>사용하기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7: </a:t>
            </a:r>
            <a:r>
              <a:rPr lang="ko-KR" altLang="en-US" dirty="0">
                <a:sym typeface="Wingdings" panose="05000000000000000000" pitchFamily="2" charset="2"/>
              </a:rPr>
              <a:t>코드를 실행하고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단말을 관찰하십시오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앱을</a:t>
            </a:r>
            <a:r>
              <a:rPr lang="ko-KR" altLang="en-US" dirty="0" smtClean="0">
                <a:sym typeface="Wingdings" panose="05000000000000000000" pitchFamily="2" charset="2"/>
              </a:rPr>
              <a:t>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</a:t>
            </a:r>
            <a:r>
              <a:rPr lang="ko-KR" altLang="en-US" dirty="0" smtClean="0">
                <a:sym typeface="Wingdings" panose="05000000000000000000" pitchFamily="2" charset="2"/>
              </a:rPr>
              <a:t>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 것이 </a:t>
            </a:r>
            <a:r>
              <a:rPr lang="ko-KR" altLang="en-US" dirty="0" smtClean="0">
                <a:sym typeface="Wingdings" panose="05000000000000000000" pitchFamily="2" charset="2"/>
              </a:rPr>
              <a:t>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출력된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새로 만든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activity_menu.xml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[OK]Cancel][Help]</a:t>
            </a:r>
            <a:r>
              <a:rPr lang="ko-KR" altLang="en-US" dirty="0" smtClean="0">
                <a:sym typeface="Wingdings" panose="05000000000000000000" pitchFamily="2" charset="2"/>
              </a:rPr>
              <a:t>버튼 레이아웃이 출력할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소스 코드를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R.layout.activity_menu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지금까지 만든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activity_men.xml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를 출력합니다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9" y="2996952"/>
            <a:ext cx="1845818" cy="3381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680" y="2996952"/>
            <a:ext cx="1936531" cy="33817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59696" y="3052698"/>
            <a:ext cx="580166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9696" y="4744090"/>
            <a:ext cx="580166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2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9050232" y="5612953"/>
            <a:ext cx="934199" cy="408335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2353488" y="3612538"/>
            <a:ext cx="934199" cy="408335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74272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&lt;Button</a:t>
            </a:r>
          </a:p>
          <a:p>
            <a:r>
              <a:rPr lang="en-US" altLang="ko-KR" sz="1200" b="1" dirty="0"/>
              <a:t>        android:id="@+id/button"</a:t>
            </a:r>
          </a:p>
          <a:p>
            <a:r>
              <a:rPr lang="en-US" altLang="ko-KR" sz="1200" dirty="0"/>
              <a:t>        android:layout_width="88dp"</a:t>
            </a:r>
          </a:p>
          <a:p>
            <a:r>
              <a:rPr lang="en-US" altLang="ko-KR" sz="1200" dirty="0"/>
              <a:t>        android:layout_height="48dp"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b="1" dirty="0"/>
              <a:t>        android:text="@string/OK"</a:t>
            </a:r>
          </a:p>
          <a:p>
            <a:r>
              <a:rPr lang="en-US" altLang="ko-KR" sz="1200" dirty="0"/>
              <a:t>        app:layout_constraintBottom_toTopOf="@+id/button3"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app:layout_constraintTop_toTopOf="parent"</a:t>
            </a:r>
          </a:p>
          <a:p>
            <a:r>
              <a:rPr lang="en-US" altLang="ko-KR" sz="1200" dirty="0"/>
              <a:t>        app:layout_constraintVertical_bias="0.1"</a:t>
            </a:r>
          </a:p>
          <a:p>
            <a:r>
              <a:rPr lang="en-US" altLang="ko-KR" sz="1200" dirty="0"/>
              <a:t>        app:layout_constraintVertical_chainStyle="packed"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android:id="@+id/button2"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android:text="@string/Cancel"</a:t>
            </a:r>
          </a:p>
          <a:p>
            <a:r>
              <a:rPr lang="en-US" altLang="ko-KR" sz="1200" dirty="0"/>
              <a:t>        app:layout_constraintBottom_toBottomOf="parent"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app:layout_constraintTop_toBottomOf="@+id/button3" /&gt;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&lt;Button</a:t>
            </a:r>
          </a:p>
          <a:p>
            <a:r>
              <a:rPr lang="en-US" altLang="ko-KR" sz="1200" b="1" dirty="0"/>
              <a:t>        android:id="@+id/button3"</a:t>
            </a:r>
          </a:p>
          <a:p>
            <a:r>
              <a:rPr lang="en-US" altLang="ko-KR" sz="1200" dirty="0"/>
              <a:t>        android:layout_width="wrap_content"</a:t>
            </a:r>
          </a:p>
          <a:p>
            <a:r>
              <a:rPr lang="en-US" altLang="ko-KR" sz="1200" dirty="0"/>
              <a:t>        android:layout_height="wrap_content"</a:t>
            </a:r>
          </a:p>
          <a:p>
            <a:r>
              <a:rPr lang="en-US" altLang="ko-KR" sz="1200" dirty="0"/>
              <a:t>        android:layout_marginStart="50dp"</a:t>
            </a:r>
          </a:p>
          <a:p>
            <a:r>
              <a:rPr lang="en-US" altLang="ko-KR" sz="1200" dirty="0"/>
              <a:t>        android:layout_marginTop="20dp"</a:t>
            </a:r>
          </a:p>
          <a:p>
            <a:r>
              <a:rPr lang="en-US" altLang="ko-KR" sz="1200" b="1" dirty="0"/>
              <a:t>        android:text="@string/Help"</a:t>
            </a:r>
          </a:p>
          <a:p>
            <a:r>
              <a:rPr lang="en-US" altLang="ko-KR" sz="1200" dirty="0"/>
              <a:t>        app:layout_constraintBottom_toTopOf="@+id/button2"</a:t>
            </a:r>
          </a:p>
          <a:p>
            <a:r>
              <a:rPr lang="en-US" altLang="ko-KR" sz="1200" dirty="0"/>
              <a:t>        app:layout_constraintStart_toStartOf="parent"</a:t>
            </a:r>
          </a:p>
          <a:p>
            <a:r>
              <a:rPr lang="en-US" altLang="ko-KR" sz="1200" dirty="0"/>
              <a:t>        app:layout_constraintTop_toBottomOf="@+id/button" /&gt;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09" y="3666621"/>
            <a:ext cx="336833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9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퀴즈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</a:t>
            </a:r>
            <a:endParaRPr lang="en-US" altLang="ko-KR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[HELP]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[Cancel]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버튼 위치를 서로 바꾸기 위해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수정하십시오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8941" y="318357"/>
            <a:ext cx="490256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84" y="1847343"/>
            <a:ext cx="2834588" cy="46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으로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'XML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Namespace'</a:t>
            </a:r>
            <a:r>
              <a:rPr lang="ko-KR" altLang="en-US" dirty="0" smtClean="0">
                <a:sym typeface="Wingdings" panose="05000000000000000000" pitchFamily="2" charset="2"/>
              </a:rPr>
              <a:t>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xmlns:android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367808" y="3405011"/>
            <a:ext cx="574737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xmlns:android</a:t>
            </a:r>
            <a:r>
              <a:rPr lang="ko-KR" altLang="en-US" sz="1400" dirty="0"/>
              <a:t>는 </a:t>
            </a:r>
            <a:r>
              <a:rPr lang="en-US" altLang="ko-KR" sz="1400" dirty="0"/>
              <a:t>android</a:t>
            </a:r>
            <a:r>
              <a:rPr lang="ko-KR" altLang="en-US" sz="1400" dirty="0"/>
              <a:t>라는 </a:t>
            </a:r>
            <a:r>
              <a:rPr lang="en-US" altLang="ko-KR" sz="1400" dirty="0"/>
              <a:t>'</a:t>
            </a:r>
            <a:r>
              <a:rPr lang="ko-KR" altLang="en-US" sz="1400" dirty="0"/>
              <a:t>네임스페이스를 선언한다</a:t>
            </a:r>
            <a:r>
              <a:rPr lang="en-US" altLang="ko-KR" sz="1400" dirty="0"/>
              <a:t>(declare)'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뜻이고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그 오른쪽에 있는 문자열이 바로 안드로이드 네임스페이스입니다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8722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app:layout_constraintTop_toBottomOf="@+id/button"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중요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  </a:t>
            </a:r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텍스트 크기를 지정할 때 </a:t>
            </a:r>
            <a:r>
              <a:rPr lang="ko-KR" altLang="en-US" dirty="0" smtClean="0">
                <a:sym typeface="Wingdings" panose="05000000000000000000" pitchFamily="2" charset="2"/>
              </a:rPr>
              <a:t>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5" y="1733554"/>
            <a:ext cx="7065943" cy="477464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3401378" y="576724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9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err="1" smtClean="0"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</a:t>
            </a:r>
            <a:r>
              <a:rPr lang="ko-KR" altLang="en-US" dirty="0">
                <a:sym typeface="Wingdings" panose="05000000000000000000" pitchFamily="2" charset="2"/>
              </a:rPr>
              <a:t>이름은 </a:t>
            </a:r>
            <a:r>
              <a:rPr lang="en-US" altLang="ko-KR" b="1" dirty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첫번째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activity_layout</a:t>
            </a:r>
            <a:r>
              <a:rPr lang="ko-KR" altLang="en-US" dirty="0" smtClean="0">
                <a:sym typeface="Wingdings" panose="05000000000000000000" pitchFamily="2" charset="2"/>
              </a:rPr>
              <a:t>에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ko-KR" altLang="en-US" dirty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를 유지하고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중심에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22" y="2924944"/>
            <a:ext cx="2041183" cy="3594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38" y="4050295"/>
            <a:ext cx="4290488" cy="24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</a:t>
            </a:r>
            <a:r>
              <a:rPr lang="ko-KR" altLang="en-US" dirty="0" smtClean="0">
                <a:sym typeface="Wingdings" panose="05000000000000000000" pitchFamily="2" charset="2"/>
              </a:rPr>
              <a:t>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단말을 회전해도 같은 비례로 나타나게 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</a:t>
            </a:r>
            <a:r>
              <a:rPr lang="ko-KR" altLang="en-US" dirty="0">
                <a:sym typeface="Wingdings" panose="05000000000000000000" pitchFamily="2" charset="2"/>
              </a:rPr>
              <a:t>버</a:t>
            </a:r>
            <a:r>
              <a:rPr lang="ko-KR" altLang="en-US" dirty="0" smtClean="0">
                <a:sym typeface="Wingdings" panose="05000000000000000000" pitchFamily="2" charset="2"/>
              </a:rPr>
              <a:t>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묶어 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택하여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에서 선택 가능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우 클릭하면 나오는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Chain 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부모 레이아웃 까지가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조건이 허락하는 한 확장하려고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위해서는 </a:t>
            </a:r>
            <a:r>
              <a:rPr lang="en-US" altLang="ko-KR" dirty="0" smtClean="0">
                <a:sym typeface="Wingdings" panose="05000000000000000000" pitchFamily="2" charset="2"/>
              </a:rPr>
              <a:t>layout_width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736339"/>
            <a:ext cx="4537037" cy="25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6" y="3736339"/>
            <a:ext cx="4522114" cy="256558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06785" y="4797152"/>
            <a:ext cx="47724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7" y="836712"/>
            <a:ext cx="613170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</a:rPr>
              <a:t>=".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5" y="1862896"/>
            <a:ext cx="626545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두 번째 레이아웃은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res layout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 클릭 한 메뉴에서  </a:t>
            </a:r>
            <a:r>
              <a:rPr lang="en-US" altLang="ko-KR" dirty="0" smtClean="0">
                <a:sym typeface="Wingdings" panose="05000000000000000000" pitchFamily="2" charset="2"/>
              </a:rPr>
              <a:t>new  Layout Resource File </a:t>
            </a:r>
            <a:r>
              <a:rPr lang="ko-KR" altLang="en-US" dirty="0" smtClean="0">
                <a:sym typeface="Wingdings" panose="05000000000000000000" pitchFamily="2" charset="2"/>
              </a:rPr>
              <a:t>선택하여 새로운 레이아웃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activity_chain.xml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ko-KR" altLang="en-US" dirty="0" smtClean="0">
                <a:sym typeface="Wingdings" panose="05000000000000000000" pitchFamily="2" charset="2"/>
              </a:rPr>
              <a:t> 버튼들을 가로와 세로로 고르게 분배하여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019971"/>
            <a:ext cx="2550533" cy="446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5" y="3469298"/>
            <a:ext cx="539190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제약조건일</a:t>
            </a:r>
            <a:r>
              <a:rPr lang="ko-KR" altLang="en-US" dirty="0" smtClean="0">
                <a:sym typeface="Wingdings" panose="05000000000000000000" pitchFamily="2" charset="2"/>
              </a:rPr>
              <a:t> 때 그 연결 그림은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spring</a:t>
            </a:r>
            <a:r>
              <a:rPr lang="ko-KR" altLang="en-US" dirty="0" smtClean="0">
                <a:sym typeface="Wingdings" panose="05000000000000000000" pitchFamily="2" charset="2"/>
              </a:rPr>
              <a:t>이 아니라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인 것을 관찰해보세요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38578"/>
            <a:ext cx="5363323" cy="305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02" y="2060848"/>
            <a:ext cx="2517549" cy="44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2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세</a:t>
            </a:r>
            <a:r>
              <a:rPr lang="ko-KR" altLang="en-US" b="1" dirty="0" smtClean="0">
                <a:sym typeface="Wingdings" panose="05000000000000000000" pitchFamily="2" charset="2"/>
              </a:rPr>
              <a:t> 번째 레이아웃도 기존의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아니라 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b="1" dirty="0" smtClean="0">
                <a:sym typeface="Wingdings" panose="05000000000000000000" pitchFamily="2" charset="2"/>
              </a:rPr>
              <a:t>파일에 만듭니다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activity_chainspackedalign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아래와 같은 레이아웃을 구현하십시오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화면의 가운데에 왼쪽에 맞추어 정렬되어 위치하도록 작성합시오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항상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를 유지해야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6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</a:t>
            </a:r>
            <a:r>
              <a:rPr lang="ko-KR" altLang="en-US" dirty="0" smtClean="0">
                <a:sym typeface="Wingdings" panose="05000000000000000000" pitchFamily="2" charset="2"/>
              </a:rPr>
              <a:t>점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버튼을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 제약조건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(Constraints)</a:t>
            </a:r>
            <a:r>
              <a:rPr lang="ko-KR" altLang="en-US" dirty="0" smtClean="0">
                <a:sym typeface="Wingdings" panose="05000000000000000000" pitchFamily="2" charset="2"/>
              </a:rPr>
              <a:t>을 주면 간단히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버튼이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제약조건과</a:t>
            </a:r>
            <a:r>
              <a:rPr lang="ko-KR" altLang="en-US" dirty="0" smtClean="0">
                <a:sym typeface="Wingdings" panose="05000000000000000000" pitchFamily="2" charset="2"/>
              </a:rPr>
              <a:t> 더불어 세 버튼을 </a:t>
            </a:r>
            <a:r>
              <a:rPr lang="en-US" altLang="ko-KR" dirty="0" smtClean="0">
                <a:sym typeface="Wingdings" panose="05000000000000000000" pitchFamily="2" charset="2"/>
              </a:rPr>
              <a:t>Left Edge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이것도 역시 세 버튼을 선택하고 우 클릭한 메뉴에서 </a:t>
            </a:r>
            <a:r>
              <a:rPr lang="en-US" altLang="ko-KR" dirty="0" smtClean="0">
                <a:sym typeface="Wingdings" panose="05000000000000000000" pitchFamily="2" charset="2"/>
              </a:rPr>
              <a:t>Align</a:t>
            </a:r>
            <a:r>
              <a:rPr lang="ko-KR" altLang="en-US" dirty="0" smtClean="0">
                <a:sym typeface="Wingdings" panose="05000000000000000000" pitchFamily="2" charset="2"/>
              </a:rPr>
              <a:t>을 선택하여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3561349"/>
            <a:ext cx="5173651" cy="29468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1" y="1671239"/>
            <a:ext cx="2753886" cy="4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686" y="836712"/>
            <a:ext cx="6283345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xmlns:android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="Button7"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app:layout_constraintTop_toTopOf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app:layout_constraintVertical_chainStyle</a:t>
            </a:r>
            <a:r>
              <a:rPr lang="en-US" altLang="ko-KR" sz="1400" dirty="0">
                <a:latin typeface="Consolas" panose="020B0609020204030204" pitchFamily="49" charset="0"/>
              </a:rPr>
              <a:t>="packed" /&gt;   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976" y="1862896"/>
            <a:ext cx="631202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="Button8"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="@+id/button7"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android:id</a:t>
            </a:r>
            <a:r>
              <a:rPr lang="en-US" altLang="ko-KR" sz="1400" dirty="0">
                <a:latin typeface="Consolas" panose="020B0609020204030204" pitchFamily="49" charset="0"/>
              </a:rPr>
              <a:t>="@+id/button9"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</a:t>
            </a:r>
            <a:r>
              <a:rPr lang="en-US" altLang="ko-KR" sz="1400" dirty="0">
                <a:latin typeface="Consolas" panose="020B0609020204030204" pitchFamily="49" charset="0"/>
              </a:rPr>
              <a:t>="Button9 long 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app:layout_constraintBottom_toBottomOf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app:layout_constraintTop_toBottomOf</a:t>
            </a:r>
            <a:r>
              <a:rPr lang="en-US" altLang="ko-KR" sz="1400" dirty="0">
                <a:latin typeface="Consolas" panose="020B0609020204030204" pitchFamily="49" charset="0"/>
              </a:rPr>
              <a:t>="@+id/button8"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창 위쪽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유명한 두 파일들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activity_main.xml, MainActivity.java 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59804"/>
            <a:ext cx="4165052" cy="429054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032104" y="4437112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031227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1227" y="2924944"/>
            <a:ext cx="1441037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233586"/>
            <a:ext cx="3772227" cy="38636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5360" y="3039718"/>
            <a:ext cx="1728192" cy="74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004853"/>
            <a:ext cx="5003846" cy="2484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41" y="1916832"/>
            <a:ext cx="2277759" cy="4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에 관한 몇 가지 예제로 실습을 해보려고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아니라 세 번째 레이아웃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activity_chainspackedalign.xml </a:t>
            </a:r>
            <a:r>
              <a:rPr lang="ko-KR" altLang="en-US" dirty="0" smtClean="0">
                <a:sym typeface="Wingdings" panose="05000000000000000000" pitchFamily="2" charset="2"/>
              </a:rPr>
              <a:t>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707243"/>
            <a:ext cx="5665950" cy="28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Joy012ConstraintLayout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텍스트입력상자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17414</TotalTime>
  <Words>7935</Words>
  <Application>Microsoft Office PowerPoint</Application>
  <PresentationFormat>와이드스크린</PresentationFormat>
  <Paragraphs>1042</Paragraphs>
  <Slides>97</Slides>
  <Notes>59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9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스튜디오(안스)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연습문제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퀴즈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전형적인 화면 구성하기</vt:lpstr>
      <vt:lpstr>Joy011Layout: 위, 아래, 중앙의 공간을 차지하는 전형적인 화면 구성하기</vt:lpstr>
      <vt:lpstr>Joy011Layout: 위, 아래, 중앙의 공간을 차지하는 화면 구성하기</vt:lpstr>
      <vt:lpstr>Joy011Layout: 위, 아래, 중앙의 공간을 차지하는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1044</cp:revision>
  <dcterms:created xsi:type="dcterms:W3CDTF">2014-02-12T09:15:05Z</dcterms:created>
  <dcterms:modified xsi:type="dcterms:W3CDTF">2021-07-20T03:48:23Z</dcterms:modified>
</cp:coreProperties>
</file>